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Fira Sans Medium"/>
      <p:regular r:id="rId42"/>
      <p:bold r:id="rId43"/>
      <p:italic r:id="rId44"/>
      <p:boldItalic r:id="rId45"/>
    </p:embeddedFont>
    <p:embeddedFont>
      <p:font typeface="Fira Sans ExtraBold"/>
      <p:bold r:id="rId46"/>
      <p:boldItalic r:id="rId47"/>
    </p:embeddedFont>
    <p:embeddedFont>
      <p:font typeface="Fira Sans"/>
      <p:regular r:id="rId48"/>
      <p:bold r:id="rId49"/>
      <p:italic r:id="rId50"/>
      <p:boldItalic r:id="rId51"/>
    </p:embeddedFont>
    <p:embeddedFont>
      <p:font typeface="Roboto Light"/>
      <p:regular r:id="rId52"/>
      <p:bold r:id="rId53"/>
      <p:italic r:id="rId54"/>
      <p:boldItalic r:id="rId55"/>
    </p:embeddedFont>
    <p:embeddedFont>
      <p:font typeface="Helvetica Neue"/>
      <p:regular r:id="rId56"/>
      <p:bold r:id="rId57"/>
      <p:italic r:id="rId58"/>
      <p:boldItalic r:id="rId59"/>
    </p:embeddedFont>
    <p:embeddedFont>
      <p:font typeface="Helvetica Neue Light"/>
      <p:regular r:id="rId60"/>
      <p:bold r:id="rId61"/>
      <p:italic r:id="rId62"/>
      <p:boldItalic r:id="rId63"/>
    </p:embeddedFont>
    <p:embeddedFont>
      <p:font typeface="Merriweather Sans Light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FiraSansMedium-regular.fntdata"/><Relationship Id="rId41" Type="http://schemas.openxmlformats.org/officeDocument/2006/relationships/slide" Target="slides/slide36.xml"/><Relationship Id="rId44" Type="http://schemas.openxmlformats.org/officeDocument/2006/relationships/font" Target="fonts/FiraSansMedium-italic.fntdata"/><Relationship Id="rId43" Type="http://schemas.openxmlformats.org/officeDocument/2006/relationships/font" Target="fonts/FiraSansMedium-bold.fntdata"/><Relationship Id="rId46" Type="http://schemas.openxmlformats.org/officeDocument/2006/relationships/font" Target="fonts/FiraSansExtraBold-bold.fntdata"/><Relationship Id="rId45" Type="http://schemas.openxmlformats.org/officeDocument/2006/relationships/font" Target="fonts/FiraSans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-regular.fntdata"/><Relationship Id="rId47" Type="http://schemas.openxmlformats.org/officeDocument/2006/relationships/font" Target="fonts/FiraSansExtraBold-boldItalic.fntdata"/><Relationship Id="rId49" Type="http://schemas.openxmlformats.org/officeDocument/2006/relationships/font" Target="fonts/Fira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HelveticaNeueLight-italic.fntdata"/><Relationship Id="rId61" Type="http://schemas.openxmlformats.org/officeDocument/2006/relationships/font" Target="fonts/HelveticaNeueLight-bold.fntdata"/><Relationship Id="rId20" Type="http://schemas.openxmlformats.org/officeDocument/2006/relationships/slide" Target="slides/slide15.xml"/><Relationship Id="rId64" Type="http://schemas.openxmlformats.org/officeDocument/2006/relationships/font" Target="fonts/MerriweatherSansLight-regular.fntdata"/><Relationship Id="rId63" Type="http://schemas.openxmlformats.org/officeDocument/2006/relationships/font" Target="fonts/HelveticaNeueLight-boldItalic.fntdata"/><Relationship Id="rId22" Type="http://schemas.openxmlformats.org/officeDocument/2006/relationships/slide" Target="slides/slide17.xml"/><Relationship Id="rId66" Type="http://schemas.openxmlformats.org/officeDocument/2006/relationships/font" Target="fonts/MerriweatherSansLight-italic.fntdata"/><Relationship Id="rId21" Type="http://schemas.openxmlformats.org/officeDocument/2006/relationships/slide" Target="slides/slide16.xml"/><Relationship Id="rId65" Type="http://schemas.openxmlformats.org/officeDocument/2006/relationships/font" Target="fonts/MerriweatherSansLight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7" Type="http://schemas.openxmlformats.org/officeDocument/2006/relationships/font" Target="fonts/MerriweatherSansLight-boldItalic.fntdata"/><Relationship Id="rId60" Type="http://schemas.openxmlformats.org/officeDocument/2006/relationships/font" Target="fonts/HelveticaNeueLight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FiraSans-boldItalic.fntdata"/><Relationship Id="rId50" Type="http://schemas.openxmlformats.org/officeDocument/2006/relationships/font" Target="fonts/FiraSans-italic.fntdata"/><Relationship Id="rId53" Type="http://schemas.openxmlformats.org/officeDocument/2006/relationships/font" Target="fonts/RobotoLight-bold.fntdata"/><Relationship Id="rId52" Type="http://schemas.openxmlformats.org/officeDocument/2006/relationships/font" Target="fonts/RobotoLight-regular.fntdata"/><Relationship Id="rId11" Type="http://schemas.openxmlformats.org/officeDocument/2006/relationships/slide" Target="slides/slide6.xml"/><Relationship Id="rId55" Type="http://schemas.openxmlformats.org/officeDocument/2006/relationships/font" Target="fonts/RobotoLight-boldItalic.fntdata"/><Relationship Id="rId10" Type="http://schemas.openxmlformats.org/officeDocument/2006/relationships/slide" Target="slides/slide5.xml"/><Relationship Id="rId54" Type="http://schemas.openxmlformats.org/officeDocument/2006/relationships/font" Target="fonts/RobotoLight-italic.fntdata"/><Relationship Id="rId13" Type="http://schemas.openxmlformats.org/officeDocument/2006/relationships/slide" Target="slides/slide8.xml"/><Relationship Id="rId57" Type="http://schemas.openxmlformats.org/officeDocument/2006/relationships/font" Target="fonts/HelveticaNeue-bold.fntdata"/><Relationship Id="rId12" Type="http://schemas.openxmlformats.org/officeDocument/2006/relationships/slide" Target="slides/slide7.xml"/><Relationship Id="rId56" Type="http://schemas.openxmlformats.org/officeDocument/2006/relationships/font" Target="fonts/HelveticaNeue-regular.fntdata"/><Relationship Id="rId15" Type="http://schemas.openxmlformats.org/officeDocument/2006/relationships/slide" Target="slides/slide10.xml"/><Relationship Id="rId59" Type="http://schemas.openxmlformats.org/officeDocument/2006/relationships/font" Target="fonts/HelveticaNeue-boldItalic.fntdata"/><Relationship Id="rId14" Type="http://schemas.openxmlformats.org/officeDocument/2006/relationships/slide" Target="slides/slide9.xml"/><Relationship Id="rId58" Type="http://schemas.openxmlformats.org/officeDocument/2006/relationships/font" Target="fonts/HelveticaNeue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94dc8033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94dc803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fc15b6a6a8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fc15b6a6a8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fc15b6a6a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fc15b6a6a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https://www.arduino.cc/en/software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fc15b6a6a8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fc15b6a6a8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fc15b6a6a8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fc15b6a6a8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c15b6a6a8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fc15b6a6a8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fc15b6a6a8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fc15b6a6a8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fc15b6a6a8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fc15b6a6a8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fc15b6a6a8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fc15b6a6a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c15b6a6a8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c15b6a6a8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fc15b6a6a8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fc15b6a6a8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827e4e85b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827e4e85b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c15b6a6a8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fc15b6a6a8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fc15b6a6a8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fc15b6a6a8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fc15b6a6a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fc15b6a6a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c15b6a6a8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fc15b6a6a8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fc15b6a6a8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fc15b6a6a8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fc15b6a6a8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fc15b6a6a8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fc15b6a6a8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fc15b6a6a8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fc15b6a6a8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fc15b6a6a8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fc15b6a6a8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fc15b6a6a8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fc15b6a6a8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fc15b6a6a8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fc15b6a6a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fc15b6a6a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ee2ed03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ee2ed03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fc15b6a6a8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fc15b6a6a8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https://www.arduino.cc/reference/pt/</a:t>
            </a:r>
            <a:endParaRPr sz="2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fc15b6a6a8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fc15b6a6a8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fc15b6a6a8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fc15b6a6a8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https://www.arduino.cc/reference/pt/</a:t>
            </a:r>
            <a:endParaRPr sz="2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fc15b6a6a8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fc15b6a6a8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fc15b6a6a8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fc15b6a6a8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fc15b6a6a8_0_3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9" name="Google Shape;449;gfc15b6a6a8_0_3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fc15b6a6a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fc15b6a6a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c15b6a6a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c15b6a6a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fc15b6a6a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fc15b6a6a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fc15b6a6a8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fc15b6a6a8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fc15b6a6a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fc15b6a6a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https://www.tinkercad.com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fc15b6a6a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fc15b6a6a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" name="Google Shape;14;p2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1" name="Google Shape;51;p2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52" name="Google Shape;52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53" name="Google Shape;5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" name="Google Shape;61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" name="Google Shape;70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" name="Google Shape;79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80" name="Google Shape;80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8" name="Google Shape;88;p2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3000"/>
              <a:buFont typeface="Fira Sans ExtraBold"/>
              <a:buNone/>
              <a:defRPr sz="3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xx</a:t>
            </a: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 de xxxx de xxxx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" name="Google Shape;9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CUSTOM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0" name="Google Shape;100;p3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s pequenas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7" name="Google Shape;107;p4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 grande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15" name="Google Shape;115;p5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código">
  <p:cSld name="CUSTOM_2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3" name="Google Shape;123;p6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>
            <p:ph idx="2" type="body"/>
          </p:nvPr>
        </p:nvSpPr>
        <p:spPr>
          <a:xfrm>
            <a:off x="0" y="900000"/>
            <a:ext cx="45366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6" name="Google Shape;126;p6"/>
          <p:cNvSpPr txBox="1"/>
          <p:nvPr>
            <p:ph idx="3" type="body"/>
          </p:nvPr>
        </p:nvSpPr>
        <p:spPr>
          <a:xfrm>
            <a:off x="4536600" y="900000"/>
            <a:ext cx="4607400" cy="42444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"/>
              <a:buChar char="●"/>
              <a:defRPr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">
  <p:cSld name="CUSTOM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 1">
  <p:cSld name="CUSTOM_1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" showMasterSp="0">
  <p:cSld name="Cita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"/>
          <p:cNvSpPr txBox="1"/>
          <p:nvPr>
            <p:ph idx="1" type="body"/>
          </p:nvPr>
        </p:nvSpPr>
        <p:spPr>
          <a:xfrm>
            <a:off x="892969" y="3355330"/>
            <a:ext cx="73581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  <a:defRPr sz="1700">
                <a:solidFill>
                  <a:srgbClr val="000000"/>
                </a:solidFill>
              </a:defRPr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892969" y="2263676"/>
            <a:ext cx="735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747474"/>
              </a:buClr>
              <a:buSzPts val="2600"/>
              <a:buFont typeface="Roboto Light"/>
              <a:buNone/>
              <a:defRPr sz="2600"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747474"/>
              </a:buClr>
              <a:buSzPts val="9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rmAutofit fontScale="77500" lnSpcReduction="20000"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8.png"/><Relationship Id="rId4" Type="http://schemas.openxmlformats.org/officeDocument/2006/relationships/image" Target="../media/image3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jp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jpg"/><Relationship Id="rId4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gif"/><Relationship Id="rId4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www.arduino.cc/reference/pt/" TargetMode="External"/><Relationship Id="rId4" Type="http://schemas.openxmlformats.org/officeDocument/2006/relationships/image" Target="../media/image3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6.xml"/><Relationship Id="rId3" Type="http://schemas.openxmlformats.org/officeDocument/2006/relationships/hyperlink" Target="mailto:colmeiacct@gmail.com" TargetMode="External"/><Relationship Id="rId4" Type="http://schemas.openxmlformats.org/officeDocument/2006/relationships/image" Target="../media/image4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0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2" name="Google Shape;142;p10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43" name="Google Shape;143;p1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44" name="Google Shape;144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" name="Google Shape;152;p1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53" name="Google Shape;153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1" name="Google Shape;161;p1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2" name="Google Shape;162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" name="Google Shape;170;p1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71" name="Google Shape;171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9" name="Google Shape;179;p10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80" name="Google Shape;180;p10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81" name="Google Shape;181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9" name="Google Shape;189;p10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0" name="Google Shape;190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8" name="Google Shape;198;p10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9" name="Google Shape;199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7" name="Google Shape;207;p10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08" name="Google Shape;208;p10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10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10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10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10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10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10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10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6" name="Google Shape;216;p10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0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03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0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Aula 1 Arduino Itinerante</a:t>
            </a:r>
            <a:endParaRPr b="1" sz="30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" name="Google Shape;222;p10"/>
          <p:cNvSpPr txBox="1"/>
          <p:nvPr/>
        </p:nvSpPr>
        <p:spPr>
          <a:xfrm>
            <a:off x="2148450" y="2148788"/>
            <a:ext cx="4847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Uma boa introdução aos componentes elétricos e</a:t>
            </a:r>
            <a:endParaRPr sz="12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programação para o Arduino</a:t>
            </a:r>
            <a:endParaRPr sz="12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3" name="Google Shape;223;p10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24 de Abril de 2021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24" name="Google Shape;224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2125" y="4341687"/>
            <a:ext cx="622540" cy="70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69694" y="4282190"/>
            <a:ext cx="622550" cy="82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9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Programação em blocos</a:t>
            </a:r>
            <a:endParaRPr sz="2590"/>
          </a:p>
        </p:txBody>
      </p:sp>
      <p:pic>
        <p:nvPicPr>
          <p:cNvPr id="285" name="Google Shape;2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000" y="1086734"/>
            <a:ext cx="6942000" cy="3914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0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IDE Arduino</a:t>
            </a:r>
            <a:endParaRPr sz="2590"/>
          </a:p>
        </p:txBody>
      </p:sp>
      <p:pic>
        <p:nvPicPr>
          <p:cNvPr id="291" name="Google Shape;2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875" y="1033800"/>
            <a:ext cx="4944250" cy="400810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0"/>
          <p:cNvSpPr txBox="1"/>
          <p:nvPr/>
        </p:nvSpPr>
        <p:spPr>
          <a:xfrm>
            <a:off x="7044125" y="4298575"/>
            <a:ext cx="176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*Pode dar problema com a porta COM*</a:t>
            </a:r>
            <a:endParaRPr>
              <a:solidFill>
                <a:srgbClr val="FF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1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Kit de eletrônica</a:t>
            </a:r>
            <a:endParaRPr sz="2590"/>
          </a:p>
        </p:txBody>
      </p:sp>
      <p:pic>
        <p:nvPicPr>
          <p:cNvPr id="298" name="Google Shape;2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000" y="902650"/>
            <a:ext cx="6942001" cy="427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Componentes Utilizados na Aula</a:t>
            </a:r>
            <a:endParaRPr sz="2590"/>
          </a:p>
        </p:txBody>
      </p:sp>
      <p:sp>
        <p:nvSpPr>
          <p:cNvPr id="304" name="Google Shape;304;p22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Agora, vamos fazer uma listagem dos componentes que serão utilizados durante essa aula.</a:t>
            </a:r>
            <a:endParaRPr sz="2000"/>
          </a:p>
          <a:p>
            <a:pPr indent="45720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000"/>
              <a:t>Vai ser explicado também como cada componente funciona, existem partes importantes que vão ser </a:t>
            </a:r>
            <a:r>
              <a:rPr lang="pt-BR" sz="2000"/>
              <a:t>ressaltadas</a:t>
            </a:r>
            <a:r>
              <a:rPr lang="pt-BR" sz="2000"/>
              <a:t> durante a aula.</a:t>
            </a:r>
            <a:endParaRPr sz="2000"/>
          </a:p>
        </p:txBody>
      </p:sp>
      <p:pic>
        <p:nvPicPr>
          <p:cNvPr id="305" name="Google Shape;3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8900" y="1447095"/>
            <a:ext cx="4578898" cy="3150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Fontes de alimentação</a:t>
            </a:r>
            <a:endParaRPr sz="2590"/>
          </a:p>
        </p:txBody>
      </p:sp>
      <p:pic>
        <p:nvPicPr>
          <p:cNvPr id="311" name="Google Shape;31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46" y="0"/>
            <a:ext cx="4209359" cy="61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5224" y="1476525"/>
            <a:ext cx="4536202" cy="3214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Protoboard</a:t>
            </a:r>
            <a:endParaRPr sz="2590"/>
          </a:p>
        </p:txBody>
      </p:sp>
      <p:pic>
        <p:nvPicPr>
          <p:cNvPr id="318" name="Google Shape;3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282761">
            <a:off x="184519" y="583480"/>
            <a:ext cx="4684463" cy="4684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0125" y="1215737"/>
            <a:ext cx="4041376" cy="341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5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Botões e Jumpers</a:t>
            </a:r>
            <a:endParaRPr sz="2590"/>
          </a:p>
        </p:txBody>
      </p:sp>
      <p:pic>
        <p:nvPicPr>
          <p:cNvPr id="325" name="Google Shape;325;p25"/>
          <p:cNvPicPr preferRelativeResize="0"/>
          <p:nvPr/>
        </p:nvPicPr>
        <p:blipFill rotWithShape="1">
          <a:blip r:embed="rId3">
            <a:alphaModFix/>
          </a:blip>
          <a:srcRect b="14675" l="1680" r="-1679" t="13101"/>
          <a:stretch/>
        </p:blipFill>
        <p:spPr>
          <a:xfrm>
            <a:off x="202575" y="1540700"/>
            <a:ext cx="3835300" cy="27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0450" y="770714"/>
            <a:ext cx="4302776" cy="430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6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Resistores</a:t>
            </a:r>
            <a:endParaRPr sz="2590"/>
          </a:p>
        </p:txBody>
      </p:sp>
      <p:pic>
        <p:nvPicPr>
          <p:cNvPr id="332" name="Google Shape;332;p26"/>
          <p:cNvPicPr preferRelativeResize="0"/>
          <p:nvPr/>
        </p:nvPicPr>
        <p:blipFill rotWithShape="1">
          <a:blip r:embed="rId3">
            <a:alphaModFix/>
          </a:blip>
          <a:srcRect b="0" l="16032" r="14864" t="0"/>
          <a:stretch/>
        </p:blipFill>
        <p:spPr>
          <a:xfrm>
            <a:off x="0" y="888750"/>
            <a:ext cx="5370625" cy="425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6"/>
          <p:cNvPicPr preferRelativeResize="0"/>
          <p:nvPr/>
        </p:nvPicPr>
        <p:blipFill rotWithShape="1">
          <a:blip r:embed="rId4">
            <a:alphaModFix/>
          </a:blip>
          <a:srcRect b="12745" l="5931" r="55726" t="22390"/>
          <a:stretch/>
        </p:blipFill>
        <p:spPr>
          <a:xfrm>
            <a:off x="5370625" y="1494750"/>
            <a:ext cx="3773375" cy="304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7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Resistores</a:t>
            </a:r>
            <a:endParaRPr sz="2590"/>
          </a:p>
        </p:txBody>
      </p:sp>
      <p:pic>
        <p:nvPicPr>
          <p:cNvPr id="339" name="Google Shape;339;p27"/>
          <p:cNvPicPr preferRelativeResize="0"/>
          <p:nvPr/>
        </p:nvPicPr>
        <p:blipFill rotWithShape="1">
          <a:blip r:embed="rId3">
            <a:alphaModFix/>
          </a:blip>
          <a:srcRect b="23656" l="0" r="0" t="9574"/>
          <a:stretch/>
        </p:blipFill>
        <p:spPr>
          <a:xfrm>
            <a:off x="1" y="887300"/>
            <a:ext cx="6240138" cy="425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8600" y="1739837"/>
            <a:ext cx="3105400" cy="25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8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Potenciômetro</a:t>
            </a:r>
            <a:endParaRPr sz="2590"/>
          </a:p>
        </p:txBody>
      </p:sp>
      <p:pic>
        <p:nvPicPr>
          <p:cNvPr id="346" name="Google Shape;3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050" y="898925"/>
            <a:ext cx="7545900" cy="424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1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UDESC</a:t>
            </a:r>
            <a:endParaRPr sz="2590"/>
          </a:p>
        </p:txBody>
      </p:sp>
      <p:sp>
        <p:nvSpPr>
          <p:cNvPr id="231" name="Google Shape;231;p11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	</a:t>
            </a:r>
            <a:r>
              <a:rPr lang="pt-BR" sz="2100"/>
              <a:t>A UDESC é a Universidade do Estado de Santa Catarina. É uma universidade pública, gratuita e de qualidade, onde todos podem estudar, inclusive vocês no futuro.</a:t>
            </a:r>
            <a:endParaRPr sz="2100"/>
          </a:p>
        </p:txBody>
      </p:sp>
      <p:pic>
        <p:nvPicPr>
          <p:cNvPr id="232" name="Google Shape;23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4875" y="1798131"/>
            <a:ext cx="2448132" cy="2448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LEDs</a:t>
            </a:r>
            <a:endParaRPr sz="2590"/>
          </a:p>
        </p:txBody>
      </p:sp>
      <p:pic>
        <p:nvPicPr>
          <p:cNvPr id="352" name="Google Shape;352;p29"/>
          <p:cNvPicPr preferRelativeResize="0"/>
          <p:nvPr/>
        </p:nvPicPr>
        <p:blipFill rotWithShape="1">
          <a:blip r:embed="rId3">
            <a:alphaModFix/>
          </a:blip>
          <a:srcRect b="4770" l="0" r="0" t="0"/>
          <a:stretch/>
        </p:blipFill>
        <p:spPr>
          <a:xfrm>
            <a:off x="155100" y="1295900"/>
            <a:ext cx="4475075" cy="35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0800" y="879650"/>
            <a:ext cx="4420150" cy="44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0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 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1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Agora Vamos Para a Prática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Atividade 1</a:t>
            </a:r>
            <a:endParaRPr sz="2590"/>
          </a:p>
        </p:txBody>
      </p:sp>
      <p:sp>
        <p:nvSpPr>
          <p:cNvPr id="369" name="Google Shape;369;p32"/>
          <p:cNvSpPr txBox="1"/>
          <p:nvPr>
            <p:ph idx="2" type="body"/>
          </p:nvPr>
        </p:nvSpPr>
        <p:spPr>
          <a:xfrm>
            <a:off x="0" y="9000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/>
              <a:t>Para esta primeira atividade introdutória, vamos fazer um circuito elétrico para piscar um LED utilizando um botão.</a:t>
            </a:r>
            <a:endParaRPr sz="1700"/>
          </a:p>
        </p:txBody>
      </p:sp>
      <p:pic>
        <p:nvPicPr>
          <p:cNvPr id="370" name="Google Shape;3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364878" y="976200"/>
            <a:ext cx="4779123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Indo Para a Programação</a:t>
            </a:r>
            <a:endParaRPr sz="2590"/>
          </a:p>
        </p:txBody>
      </p:sp>
      <p:sp>
        <p:nvSpPr>
          <p:cNvPr id="376" name="Google Shape;376;p33"/>
          <p:cNvSpPr txBox="1"/>
          <p:nvPr>
            <p:ph idx="2" type="body"/>
          </p:nvPr>
        </p:nvSpPr>
        <p:spPr>
          <a:xfrm>
            <a:off x="0" y="9000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Agora, vamos fazer a parte lógica do nosso circuito, que é crucial para fazer o projeto.</a:t>
            </a:r>
            <a:endParaRPr sz="2000"/>
          </a:p>
          <a:p>
            <a:pPr indent="45720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000"/>
              <a:t>Dá-se o nome de algoritmo para esta programa. Um algoritmo é um conjunto de instruções que visam solucionar algum problema específico</a:t>
            </a:r>
            <a:endParaRPr sz="2000"/>
          </a:p>
        </p:txBody>
      </p:sp>
      <p:pic>
        <p:nvPicPr>
          <p:cNvPr id="377" name="Google Shape;37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000" y="1427749"/>
            <a:ext cx="4786376" cy="3188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Estrutura Geral</a:t>
            </a:r>
            <a:endParaRPr sz="2590"/>
          </a:p>
        </p:txBody>
      </p:sp>
      <p:sp>
        <p:nvSpPr>
          <p:cNvPr id="383" name="Google Shape;383;p34"/>
          <p:cNvSpPr txBox="1"/>
          <p:nvPr>
            <p:ph idx="2" type="body"/>
          </p:nvPr>
        </p:nvSpPr>
        <p:spPr>
          <a:xfrm>
            <a:off x="0" y="9000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Há duas seções principais na parte de código da IDE: </a:t>
            </a:r>
            <a:r>
              <a:rPr lang="pt-BR" sz="1600">
                <a:solidFill>
                  <a:srgbClr val="1155CC"/>
                </a:solidFill>
              </a:rPr>
              <a:t>void</a:t>
            </a:r>
            <a:r>
              <a:rPr lang="pt-BR" sz="1600">
                <a:solidFill>
                  <a:schemeClr val="dk1"/>
                </a:solidFill>
              </a:rPr>
              <a:t> </a:t>
            </a:r>
            <a:r>
              <a:rPr lang="pt-BR" sz="1600">
                <a:solidFill>
                  <a:srgbClr val="38761D"/>
                </a:solidFill>
              </a:rPr>
              <a:t>setup</a:t>
            </a:r>
            <a:r>
              <a:rPr lang="pt-BR" sz="1600">
                <a:solidFill>
                  <a:schemeClr val="dk1"/>
                </a:solidFill>
              </a:rPr>
              <a:t>() e </a:t>
            </a:r>
            <a:r>
              <a:rPr lang="pt-BR" sz="1600">
                <a:solidFill>
                  <a:srgbClr val="1155CC"/>
                </a:solidFill>
              </a:rPr>
              <a:t>void </a:t>
            </a:r>
            <a:r>
              <a:rPr lang="pt-BR" sz="1600">
                <a:solidFill>
                  <a:srgbClr val="38761D"/>
                </a:solidFill>
              </a:rPr>
              <a:t>loop</a:t>
            </a:r>
            <a:r>
              <a:rPr lang="pt-BR" sz="1600">
                <a:solidFill>
                  <a:schemeClr val="dk1"/>
                </a:solidFill>
              </a:rPr>
              <a:t>().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O </a:t>
            </a:r>
            <a:r>
              <a:rPr lang="pt-BR" sz="1600">
                <a:solidFill>
                  <a:srgbClr val="1155CC"/>
                </a:solidFill>
              </a:rPr>
              <a:t>void</a:t>
            </a:r>
            <a:r>
              <a:rPr lang="pt-BR" sz="1600">
                <a:solidFill>
                  <a:schemeClr val="dk1"/>
                </a:solidFill>
              </a:rPr>
              <a:t> </a:t>
            </a:r>
            <a:r>
              <a:rPr lang="pt-BR" sz="1600">
                <a:solidFill>
                  <a:srgbClr val="38761D"/>
                </a:solidFill>
              </a:rPr>
              <a:t>setup</a:t>
            </a:r>
            <a:r>
              <a:rPr lang="pt-BR" sz="1600">
                <a:solidFill>
                  <a:schemeClr val="dk1"/>
                </a:solidFill>
              </a:rPr>
              <a:t>() é utilizado para inicializar variáveis, definir </a:t>
            </a:r>
            <a:r>
              <a:rPr lang="pt-BR" sz="1600">
                <a:solidFill>
                  <a:srgbClr val="B45F06"/>
                </a:solidFill>
              </a:rPr>
              <a:t>pinMode</a:t>
            </a:r>
            <a:r>
              <a:rPr lang="pt-BR" sz="1600">
                <a:solidFill>
                  <a:schemeClr val="dk1"/>
                </a:solidFill>
              </a:rPr>
              <a:t>, e outras ações que necessitam ser executadas somente uma vez durante a inicialização.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Já o </a:t>
            </a:r>
            <a:r>
              <a:rPr lang="pt-BR" sz="1600">
                <a:solidFill>
                  <a:srgbClr val="1155CC"/>
                </a:solidFill>
              </a:rPr>
              <a:t>void</a:t>
            </a:r>
            <a:r>
              <a:rPr lang="pt-BR" sz="1600">
                <a:solidFill>
                  <a:schemeClr val="dk1"/>
                </a:solidFill>
              </a:rPr>
              <a:t> </a:t>
            </a:r>
            <a:r>
              <a:rPr lang="pt-BR" sz="1600">
                <a:solidFill>
                  <a:srgbClr val="38761D"/>
                </a:solidFill>
              </a:rPr>
              <a:t>loop</a:t>
            </a:r>
            <a:r>
              <a:rPr lang="pt-BR" sz="1600">
                <a:solidFill>
                  <a:schemeClr val="dk1"/>
                </a:solidFill>
              </a:rPr>
              <a:t>() é utilizado para executar tarefas de maneira repetida enquanto o arduino está ligado.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84" name="Google Shape;38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949" y="900004"/>
            <a:ext cx="4809052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Dentro do </a:t>
            </a:r>
            <a:r>
              <a:rPr b="1" lang="pt-BR">
                <a:solidFill>
                  <a:srgbClr val="45818E"/>
                </a:solidFill>
                <a:latin typeface="Fira Sans"/>
                <a:ea typeface="Fira Sans"/>
                <a:cs typeface="Fira Sans"/>
                <a:sym typeface="Fira Sans"/>
              </a:rPr>
              <a:t>void</a:t>
            </a:r>
            <a:r>
              <a:rPr b="1" lang="pt-BR">
                <a:solidFill>
                  <a:srgbClr val="B45F06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pt-BR">
                <a:solidFill>
                  <a:srgbClr val="38761D"/>
                </a:solidFill>
                <a:latin typeface="Fira Sans"/>
                <a:ea typeface="Fira Sans"/>
                <a:cs typeface="Fira Sans"/>
                <a:sym typeface="Fira Sans"/>
              </a:rPr>
              <a:t>setup</a:t>
            </a:r>
            <a:r>
              <a:rPr b="1" lang="pt-BR">
                <a:solidFill>
                  <a:srgbClr val="B45F06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()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{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					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}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6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pinModes</a:t>
            </a:r>
            <a:endParaRPr sz="2590"/>
          </a:p>
        </p:txBody>
      </p:sp>
      <p:sp>
        <p:nvSpPr>
          <p:cNvPr id="395" name="Google Shape;395;p36"/>
          <p:cNvSpPr txBox="1"/>
          <p:nvPr>
            <p:ph idx="2" type="body"/>
          </p:nvPr>
        </p:nvSpPr>
        <p:spPr>
          <a:xfrm>
            <a:off x="4771300" y="8991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O arduino tem 14 pinos de digitais e 6 pinos analógicos. Esses pinos podem ser utilizados tanto para receber informações quanto para enviar informações.</a:t>
            </a:r>
            <a:endParaRPr sz="15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Ao definir o </a:t>
            </a:r>
            <a:r>
              <a:rPr lang="pt-BR" sz="1500">
                <a:solidFill>
                  <a:srgbClr val="B45F06"/>
                </a:solidFill>
              </a:rPr>
              <a:t>pinMode</a:t>
            </a:r>
            <a:r>
              <a:rPr lang="pt-BR" sz="1500">
                <a:solidFill>
                  <a:schemeClr val="dk1"/>
                </a:solidFill>
              </a:rPr>
              <a:t> de um determinado pino, você está definindo se ele funcionará como </a:t>
            </a:r>
            <a:r>
              <a:rPr lang="pt-BR" sz="1500">
                <a:solidFill>
                  <a:srgbClr val="1155CC"/>
                </a:solidFill>
              </a:rPr>
              <a:t>INPUT</a:t>
            </a:r>
            <a:r>
              <a:rPr lang="pt-BR" sz="1500">
                <a:solidFill>
                  <a:schemeClr val="dk1"/>
                </a:solidFill>
              </a:rPr>
              <a:t> (entrada) ou </a:t>
            </a:r>
            <a:r>
              <a:rPr lang="pt-BR" sz="1500">
                <a:solidFill>
                  <a:srgbClr val="1155CC"/>
                </a:solidFill>
              </a:rPr>
              <a:t>OUTPUT</a:t>
            </a:r>
            <a:r>
              <a:rPr lang="pt-BR" sz="1500">
                <a:solidFill>
                  <a:schemeClr val="dk1"/>
                </a:solidFill>
              </a:rPr>
              <a:t> (saída).</a:t>
            </a:r>
            <a:endParaRPr sz="15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dk1"/>
                </a:solidFill>
              </a:rPr>
              <a:t>Um exemplo da função para definir um pino como saída: </a:t>
            </a:r>
            <a:r>
              <a:rPr lang="pt-BR" sz="1500">
                <a:solidFill>
                  <a:srgbClr val="B45F06"/>
                </a:solidFill>
              </a:rPr>
              <a:t>pinMode</a:t>
            </a:r>
            <a:r>
              <a:rPr lang="pt-BR" sz="1500">
                <a:solidFill>
                  <a:schemeClr val="dk1"/>
                </a:solidFill>
              </a:rPr>
              <a:t>(13,</a:t>
            </a:r>
            <a:r>
              <a:rPr lang="pt-BR" sz="1500">
                <a:solidFill>
                  <a:srgbClr val="1155CC"/>
                </a:solidFill>
              </a:rPr>
              <a:t>OUTPUT</a:t>
            </a:r>
            <a:r>
              <a:rPr lang="pt-BR" sz="1500">
                <a:solidFill>
                  <a:schemeClr val="dk1"/>
                </a:solidFill>
              </a:rPr>
              <a:t>);</a:t>
            </a:r>
            <a:endParaRPr sz="15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396" name="Google Shape;3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" y="899100"/>
            <a:ext cx="4771290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Dentro do </a:t>
            </a:r>
            <a:r>
              <a:rPr b="1" lang="pt-BR">
                <a:solidFill>
                  <a:srgbClr val="45818E"/>
                </a:solidFill>
                <a:latin typeface="Fira Sans"/>
                <a:ea typeface="Fira Sans"/>
                <a:cs typeface="Fira Sans"/>
                <a:sym typeface="Fira Sans"/>
              </a:rPr>
              <a:t>void</a:t>
            </a:r>
            <a:r>
              <a:rPr b="1" lang="pt-BR">
                <a:solidFill>
                  <a:srgbClr val="B45F06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pt-BR">
                <a:solidFill>
                  <a:srgbClr val="38761D"/>
                </a:solidFill>
                <a:latin typeface="Fira Sans"/>
                <a:ea typeface="Fira Sans"/>
                <a:cs typeface="Fira Sans"/>
                <a:sym typeface="Fira Sans"/>
              </a:rPr>
              <a:t>loop</a:t>
            </a:r>
            <a:r>
              <a:rPr b="1" lang="pt-BR">
                <a:solidFill>
                  <a:srgbClr val="B45F06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()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{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					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}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8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digitalRead e digitalWrite</a:t>
            </a:r>
            <a:endParaRPr sz="2590"/>
          </a:p>
        </p:txBody>
      </p:sp>
      <p:sp>
        <p:nvSpPr>
          <p:cNvPr id="407" name="Google Shape;407;p38"/>
          <p:cNvSpPr txBox="1"/>
          <p:nvPr>
            <p:ph idx="2" type="body"/>
          </p:nvPr>
        </p:nvSpPr>
        <p:spPr>
          <a:xfrm>
            <a:off x="0" y="9000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Após definir os modo de leitura dos pinos, você pode usar para ler um valor ou escrever um valor no pino, sendo eles </a:t>
            </a:r>
            <a:r>
              <a:rPr lang="pt-BR" sz="1600">
                <a:solidFill>
                  <a:srgbClr val="1155CC"/>
                </a:solidFill>
              </a:rPr>
              <a:t>HIGH</a:t>
            </a:r>
            <a:r>
              <a:rPr lang="pt-BR" sz="1600">
                <a:solidFill>
                  <a:schemeClr val="dk1"/>
                </a:solidFill>
              </a:rPr>
              <a:t> ou</a:t>
            </a:r>
            <a:r>
              <a:rPr lang="pt-BR" sz="1600">
                <a:solidFill>
                  <a:srgbClr val="1155CC"/>
                </a:solidFill>
              </a:rPr>
              <a:t> LOW</a:t>
            </a:r>
            <a:r>
              <a:rPr lang="pt-BR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A função </a:t>
            </a:r>
            <a:r>
              <a:rPr lang="pt-BR" sz="1600">
                <a:solidFill>
                  <a:srgbClr val="B45F06"/>
                </a:solidFill>
              </a:rPr>
              <a:t>digitalRead</a:t>
            </a:r>
            <a:r>
              <a:rPr lang="pt-BR" sz="1600">
                <a:solidFill>
                  <a:schemeClr val="dk1"/>
                </a:solidFill>
              </a:rPr>
              <a:t>(pino) retorna o valor do pino escolhido (</a:t>
            </a:r>
            <a:r>
              <a:rPr lang="pt-BR" sz="1600">
                <a:solidFill>
                  <a:srgbClr val="1155CC"/>
                </a:solidFill>
              </a:rPr>
              <a:t>HIGH</a:t>
            </a:r>
            <a:r>
              <a:rPr lang="pt-BR" sz="1600">
                <a:solidFill>
                  <a:schemeClr val="dk1"/>
                </a:solidFill>
              </a:rPr>
              <a:t> ou </a:t>
            </a:r>
            <a:r>
              <a:rPr lang="pt-BR" sz="1600">
                <a:solidFill>
                  <a:srgbClr val="1155CC"/>
                </a:solidFill>
              </a:rPr>
              <a:t>LOW</a:t>
            </a:r>
            <a:r>
              <a:rPr lang="pt-BR" sz="1600">
                <a:solidFill>
                  <a:schemeClr val="dk1"/>
                </a:solidFill>
              </a:rPr>
              <a:t>).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A função </a:t>
            </a:r>
            <a:r>
              <a:rPr lang="pt-BR" sz="1600">
                <a:solidFill>
                  <a:srgbClr val="B45F06"/>
                </a:solidFill>
              </a:rPr>
              <a:t>digitalWrite</a:t>
            </a:r>
            <a:r>
              <a:rPr lang="pt-BR" sz="1600">
                <a:solidFill>
                  <a:schemeClr val="dk1"/>
                </a:solidFill>
              </a:rPr>
              <a:t>(pino,</a:t>
            </a:r>
            <a:r>
              <a:rPr lang="pt-BR" sz="1600">
                <a:solidFill>
                  <a:srgbClr val="1155CC"/>
                </a:solidFill>
              </a:rPr>
              <a:t>VALOR</a:t>
            </a:r>
            <a:r>
              <a:rPr lang="pt-BR" sz="1600">
                <a:solidFill>
                  <a:schemeClr val="dk1"/>
                </a:solidFill>
              </a:rPr>
              <a:t>) escreve um valor (</a:t>
            </a:r>
            <a:r>
              <a:rPr lang="pt-BR" sz="1600">
                <a:solidFill>
                  <a:srgbClr val="1155CC"/>
                </a:solidFill>
              </a:rPr>
              <a:t>HIGH</a:t>
            </a:r>
            <a:r>
              <a:rPr lang="pt-BR" sz="1600">
                <a:solidFill>
                  <a:schemeClr val="dk1"/>
                </a:solidFill>
              </a:rPr>
              <a:t> ou </a:t>
            </a:r>
            <a:r>
              <a:rPr lang="pt-BR" sz="1600">
                <a:solidFill>
                  <a:srgbClr val="1155CC"/>
                </a:solidFill>
              </a:rPr>
              <a:t>LOW</a:t>
            </a:r>
            <a:r>
              <a:rPr lang="pt-BR" sz="1600">
                <a:solidFill>
                  <a:schemeClr val="dk1"/>
                </a:solidFill>
              </a:rPr>
              <a:t>) no pino escolhido.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08" name="Google Shape;40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2679" y="900004"/>
            <a:ext cx="4771321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Objetivos de Desenvolvimento Sustentável</a:t>
            </a:r>
            <a:endParaRPr sz="2590"/>
          </a:p>
        </p:txBody>
      </p:sp>
      <p:pic>
        <p:nvPicPr>
          <p:cNvPr id="238" name="Google Shape;238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613" y="1111650"/>
            <a:ext cx="7632769" cy="384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9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delay () ;</a:t>
            </a:r>
            <a:endParaRPr sz="2590"/>
          </a:p>
        </p:txBody>
      </p:sp>
      <p:sp>
        <p:nvSpPr>
          <p:cNvPr id="414" name="Google Shape;414;p39"/>
          <p:cNvSpPr txBox="1"/>
          <p:nvPr>
            <p:ph idx="2" type="body"/>
          </p:nvPr>
        </p:nvSpPr>
        <p:spPr>
          <a:xfrm>
            <a:off x="0" y="900000"/>
            <a:ext cx="4299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A função </a:t>
            </a:r>
            <a:r>
              <a:rPr lang="pt-BR" sz="1600">
                <a:solidFill>
                  <a:srgbClr val="B45F06"/>
                </a:solidFill>
              </a:rPr>
              <a:t>delay</a:t>
            </a:r>
            <a:r>
              <a:rPr lang="pt-BR" sz="1600">
                <a:solidFill>
                  <a:schemeClr val="dk1"/>
                </a:solidFill>
              </a:rPr>
              <a:t>(); é uma das funções mais </a:t>
            </a:r>
            <a:r>
              <a:rPr lang="pt-BR" sz="1600">
                <a:solidFill>
                  <a:schemeClr val="dk1"/>
                </a:solidFill>
              </a:rPr>
              <a:t>básicas</a:t>
            </a:r>
            <a:r>
              <a:rPr lang="pt-BR" sz="1600">
                <a:solidFill>
                  <a:schemeClr val="dk1"/>
                </a:solidFill>
              </a:rPr>
              <a:t> do arduino, o que esta função faz é parar a leitura de linhas do arduino por alguma quantidade de milisegundos estipulada na programação.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</a:rPr>
              <a:t>Ex: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600">
                <a:solidFill>
                  <a:srgbClr val="B45F06"/>
                </a:solidFill>
              </a:rPr>
              <a:t>delay</a:t>
            </a:r>
            <a:r>
              <a:rPr lang="pt-BR" sz="1600">
                <a:solidFill>
                  <a:schemeClr val="dk1"/>
                </a:solidFill>
              </a:rPr>
              <a:t>(1000); //delay de 1 segundo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15" name="Google Shape;415;p39"/>
          <p:cNvPicPr preferRelativeResize="0"/>
          <p:nvPr/>
        </p:nvPicPr>
        <p:blipFill rotWithShape="1">
          <a:blip r:embed="rId3">
            <a:alphaModFix/>
          </a:blip>
          <a:srcRect b="2543" l="1195" r="0" t="0"/>
          <a:stretch/>
        </p:blipFill>
        <p:spPr>
          <a:xfrm>
            <a:off x="4299051" y="900000"/>
            <a:ext cx="4844950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0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Outras Funções</a:t>
            </a:r>
            <a:endParaRPr sz="2590"/>
          </a:p>
        </p:txBody>
      </p:sp>
      <p:sp>
        <p:nvSpPr>
          <p:cNvPr id="421" name="Google Shape;421;p40"/>
          <p:cNvSpPr txBox="1"/>
          <p:nvPr>
            <p:ph idx="2" type="body"/>
          </p:nvPr>
        </p:nvSpPr>
        <p:spPr>
          <a:xfrm>
            <a:off x="4779000" y="8991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O Arduino possui diversas outras funções, algumas delas vão ser mostradas nas próximas aulas, outras não serão nem comentadas.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Estas funções podem ser checadas no seguinte link: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u="sng">
                <a:solidFill>
                  <a:schemeClr val="hlink"/>
                </a:solidFill>
                <a:hlinkClick r:id="rId3"/>
              </a:rPr>
              <a:t>https://www.arduino.cc/reference/pt/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pt-BR" sz="1600">
                <a:solidFill>
                  <a:schemeClr val="dk1"/>
                </a:solidFill>
              </a:rPr>
            </a:br>
            <a:r>
              <a:rPr lang="pt-BR" sz="1600">
                <a:solidFill>
                  <a:schemeClr val="dk1"/>
                </a:solidFill>
              </a:rPr>
              <a:t>	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22" name="Google Shape;42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" y="1316763"/>
            <a:ext cx="4779000" cy="3409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1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          Agora Vamos Para a Prática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2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Atividade 2</a:t>
            </a:r>
            <a:endParaRPr sz="2590"/>
          </a:p>
        </p:txBody>
      </p:sp>
      <p:sp>
        <p:nvSpPr>
          <p:cNvPr id="433" name="Google Shape;433;p42"/>
          <p:cNvSpPr txBox="1"/>
          <p:nvPr>
            <p:ph idx="2" type="body"/>
          </p:nvPr>
        </p:nvSpPr>
        <p:spPr>
          <a:xfrm>
            <a:off x="0" y="899100"/>
            <a:ext cx="4365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lnSpc>
                <a:spcPct val="121428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Existem certos tipo de circuitos elétricos que os efeitos conseguem ser replicados com a utilização de programação, para provar essa teoria crie um pisca LED utilizando a programação do Arduino.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434" name="Google Shape;43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2392" y="899100"/>
            <a:ext cx="3821608" cy="424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Desafío 1</a:t>
            </a:r>
            <a:endParaRPr sz="2590"/>
          </a:p>
        </p:txBody>
      </p:sp>
      <p:sp>
        <p:nvSpPr>
          <p:cNvPr id="440" name="Google Shape;440;p43"/>
          <p:cNvSpPr txBox="1"/>
          <p:nvPr>
            <p:ph idx="2" type="body"/>
          </p:nvPr>
        </p:nvSpPr>
        <p:spPr>
          <a:xfrm>
            <a:off x="1068775" y="900000"/>
            <a:ext cx="70065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Crie uma programação que controle dois Leds. O objetivo é criar uma programação de pisca led onde somente um led fica ligado por vez. 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441" name="Google Shape;44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501" y="2495688"/>
            <a:ext cx="4779000" cy="2648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4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Alguém teve algum problema ?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5"/>
          <p:cNvSpPr txBox="1"/>
          <p:nvPr>
            <p:ph idx="1" type="body"/>
          </p:nvPr>
        </p:nvSpPr>
        <p:spPr>
          <a:xfrm>
            <a:off x="892925" y="3775678"/>
            <a:ext cx="73581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Nosso email - </a:t>
            </a:r>
            <a:r>
              <a:rPr lang="pt-BR" u="sng">
                <a:solidFill>
                  <a:schemeClr val="hlink"/>
                </a:solidFill>
                <a:latin typeface="Roboto Light"/>
                <a:ea typeface="Roboto Light"/>
                <a:cs typeface="Roboto Light"/>
                <a:sym typeface="Roboto Light"/>
                <a:hlinkClick r:id="rId3"/>
              </a:rPr>
              <a:t>colmeiacct@gmail.com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Instagram - @colmeiaudesc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pt-BR">
                <a:latin typeface="Roboto Light"/>
                <a:ea typeface="Roboto Light"/>
                <a:cs typeface="Roboto Light"/>
                <a:sym typeface="Roboto Light"/>
              </a:rPr>
              <a:t>Discord - https://discord.gg/55nQjFMyE6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2" name="Google Shape;452;p45"/>
          <p:cNvSpPr txBox="1"/>
          <p:nvPr>
            <p:ph idx="2" type="body"/>
          </p:nvPr>
        </p:nvSpPr>
        <p:spPr>
          <a:xfrm>
            <a:off x="10" y="2736449"/>
            <a:ext cx="91440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rmAutofit fontScale="925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474"/>
              </a:buClr>
              <a:buSzPct val="97560"/>
              <a:buFont typeface="Helvetica Neue"/>
              <a:buNone/>
            </a:pPr>
            <a:r>
              <a:rPr lang="pt-BR" sz="4100"/>
              <a:t> PERGUNTAS?</a:t>
            </a:r>
            <a:endParaRPr sz="4100"/>
          </a:p>
        </p:txBody>
      </p:sp>
      <p:pic>
        <p:nvPicPr>
          <p:cNvPr id="453" name="Google Shape;453;p45"/>
          <p:cNvPicPr preferRelativeResize="0"/>
          <p:nvPr/>
        </p:nvPicPr>
        <p:blipFill rotWithShape="1">
          <a:blip r:embed="rId4">
            <a:alphaModFix/>
          </a:blip>
          <a:srcRect b="32081" l="24064" r="23803" t="10477"/>
          <a:stretch/>
        </p:blipFill>
        <p:spPr>
          <a:xfrm>
            <a:off x="3524413" y="372400"/>
            <a:ext cx="2095124" cy="2308301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45"/>
          <p:cNvSpPr txBox="1"/>
          <p:nvPr>
            <p:ph idx="12" type="sldNum"/>
          </p:nvPr>
        </p:nvSpPr>
        <p:spPr>
          <a:xfrm>
            <a:off x="8626078" y="4851445"/>
            <a:ext cx="219300" cy="158100"/>
          </a:xfrm>
          <a:prstGeom prst="rect">
            <a:avLst/>
          </a:prstGeom>
        </p:spPr>
        <p:txBody>
          <a:bodyPr anchorCtr="0" anchor="b" bIns="32750" lIns="32750" spcFirstLastPara="1" rIns="32750" wrap="square" tIns="3275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55" name="Google Shape;455;p45"/>
          <p:cNvSpPr txBox="1"/>
          <p:nvPr/>
        </p:nvSpPr>
        <p:spPr>
          <a:xfrm>
            <a:off x="-25" y="5009550"/>
            <a:ext cx="9144000" cy="133800"/>
          </a:xfrm>
          <a:prstGeom prst="rect">
            <a:avLst/>
          </a:prstGeom>
          <a:solidFill>
            <a:srgbClr val="FDD52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 Sans Light"/>
              <a:ea typeface="Merriweather Sans Light"/>
              <a:cs typeface="Merriweather Sans Light"/>
              <a:sym typeface="Merriweather Sa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3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Quem Somos ?</a:t>
            </a:r>
            <a:endParaRPr sz="2590"/>
          </a:p>
        </p:txBody>
      </p:sp>
      <p:sp>
        <p:nvSpPr>
          <p:cNvPr id="244" name="Google Shape;244;p13"/>
          <p:cNvSpPr txBox="1"/>
          <p:nvPr>
            <p:ph idx="2" type="body"/>
          </p:nvPr>
        </p:nvSpPr>
        <p:spPr>
          <a:xfrm>
            <a:off x="0" y="900000"/>
            <a:ext cx="43017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/>
              <a:t>	</a:t>
            </a:r>
            <a:r>
              <a:rPr lang="pt-BR" sz="2000"/>
              <a:t>O Colmeia é um grupo de extensão da UDESC. Nós trabalhamos com o tema de hardware e software livre, damos aulas, minicursos, palestras e fazemos alguns outros projetos.</a:t>
            </a:r>
            <a:endParaRPr sz="2000"/>
          </a:p>
        </p:txBody>
      </p:sp>
      <p:pic>
        <p:nvPicPr>
          <p:cNvPr id="245" name="Google Shape;24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8900" y="1331513"/>
            <a:ext cx="3004503" cy="33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FabLab</a:t>
            </a:r>
            <a:endParaRPr sz="2590"/>
          </a:p>
        </p:txBody>
      </p:sp>
      <p:sp>
        <p:nvSpPr>
          <p:cNvPr id="251" name="Google Shape;251;p14"/>
          <p:cNvSpPr txBox="1"/>
          <p:nvPr>
            <p:ph idx="2" type="body"/>
          </p:nvPr>
        </p:nvSpPr>
        <p:spPr>
          <a:xfrm>
            <a:off x="4007925" y="899100"/>
            <a:ext cx="49824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	</a:t>
            </a:r>
            <a:r>
              <a:rPr lang="pt-BR" sz="1900"/>
              <a:t>O Fab Lab Joinville é um local onde as pessoas se reúnem para compartilhar equipamentos e conhecimento.</a:t>
            </a:r>
            <a:endParaRPr sz="1900"/>
          </a:p>
          <a:p>
            <a:pPr indent="45720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900"/>
              <a:t>O laboratório faz parte de uma rede internacional de laboratórios de fabricação cujo objetivo é aproximar as pessoas da cultura maker e estimular o aprendizado e o surgimento de inovações.</a:t>
            </a:r>
            <a:endParaRPr sz="1900"/>
          </a:p>
        </p:txBody>
      </p:sp>
      <p:pic>
        <p:nvPicPr>
          <p:cNvPr id="252" name="Google Shape;2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075" y="1336024"/>
            <a:ext cx="2810474" cy="33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Os Professores</a:t>
            </a:r>
            <a:endParaRPr sz="2590"/>
          </a:p>
        </p:txBody>
      </p:sp>
      <p:pic>
        <p:nvPicPr>
          <p:cNvPr id="258" name="Google Shape;2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2577"/>
            <a:ext cx="4813558" cy="361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9770" y="1172571"/>
            <a:ext cx="4214233" cy="36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6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Agora é a vez de vocês</a:t>
            </a:r>
            <a:endParaRPr sz="2590"/>
          </a:p>
        </p:txBody>
      </p:sp>
      <p:sp>
        <p:nvSpPr>
          <p:cNvPr id="265" name="Google Shape;265;p16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	</a:t>
            </a:r>
            <a:r>
              <a:rPr lang="pt-BR" sz="1800"/>
              <a:t>Também queremos saber quem vocês são!</a:t>
            </a:r>
            <a:endParaRPr sz="1800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/>
              <a:t>	Abram a câmera e o microfone para se apresentar, se possui conhecimento em elétrica o que quiser, conte um pouco sobre os teus hobbies.</a:t>
            </a:r>
            <a:endParaRPr sz="1800"/>
          </a:p>
        </p:txBody>
      </p:sp>
      <p:pic>
        <p:nvPicPr>
          <p:cNvPr id="266" name="Google Shape;266;p16"/>
          <p:cNvPicPr preferRelativeResize="0"/>
          <p:nvPr/>
        </p:nvPicPr>
        <p:blipFill rotWithShape="1">
          <a:blip r:embed="rId3">
            <a:alphaModFix/>
          </a:blip>
          <a:srcRect b="25255" l="26222" r="25620" t="21328"/>
          <a:stretch/>
        </p:blipFill>
        <p:spPr>
          <a:xfrm>
            <a:off x="5317350" y="900000"/>
            <a:ext cx="3826646" cy="424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O que vamos ver ?</a:t>
            </a:r>
            <a:endParaRPr sz="2590"/>
          </a:p>
        </p:txBody>
      </p:sp>
      <p:sp>
        <p:nvSpPr>
          <p:cNvPr id="272" name="Google Shape;272;p17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O intuito deste curso é ensinar os fundamentos de eletrônica e programação através do arduino a vocês.</a:t>
            </a:r>
            <a:endParaRPr sz="1700"/>
          </a:p>
          <a:p>
            <a:pPr indent="45720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700"/>
              <a:t>Para tanto, vamos utilizar algumas ferramentas, como o tinkercad, para </a:t>
            </a:r>
            <a:r>
              <a:rPr lang="pt-BR" sz="1700"/>
              <a:t>introduzi</a:t>
            </a:r>
            <a:r>
              <a:rPr lang="pt-BR" sz="1700"/>
              <a:t>-los às atividades, e posteriormente o arduino IDE junto com um kit de eletrônica físico, para executar o restante das atividades</a:t>
            </a:r>
            <a:endParaRPr sz="1700"/>
          </a:p>
        </p:txBody>
      </p:sp>
      <p:pic>
        <p:nvPicPr>
          <p:cNvPr id="273" name="Google Shape;27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8901" y="2245269"/>
            <a:ext cx="4578898" cy="1553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 txBox="1"/>
          <p:nvPr>
            <p:ph type="title"/>
          </p:nvPr>
        </p:nvSpPr>
        <p:spPr>
          <a:xfrm>
            <a:off x="333300" y="2108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90"/>
              <a:t>Tinkercad</a:t>
            </a:r>
            <a:endParaRPr sz="2590"/>
          </a:p>
        </p:txBody>
      </p:sp>
      <p:pic>
        <p:nvPicPr>
          <p:cNvPr id="279" name="Google Shape;2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000" y="1049470"/>
            <a:ext cx="6941998" cy="3903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